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0" r:id="rId3"/>
    <p:sldId id="263" r:id="rId4"/>
    <p:sldId id="258" r:id="rId5"/>
    <p:sldId id="271" r:id="rId6"/>
    <p:sldId id="269" r:id="rId7"/>
  </p:sldIdLst>
  <p:sldSz cx="9144000" cy="6858000" type="screen4x3"/>
  <p:notesSz cx="6946900" cy="9271000"/>
  <p:defaultTextStyle>
    <a:defPPr>
      <a:defRPr lang="ja-JP"/>
    </a:defPPr>
    <a:lvl1pPr algn="ctr" rtl="0" fontAlgn="base">
      <a:spcBef>
        <a:spcPct val="0"/>
      </a:spcBef>
      <a:spcAft>
        <a:spcPct val="0"/>
      </a:spcAft>
      <a:defRPr kumimoji="1" sz="20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kumimoji="1" sz="20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kumimoji="1" sz="20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kumimoji="1" sz="20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kumimoji="1" sz="2000" kern="1200">
        <a:solidFill>
          <a:schemeClr val="tx1"/>
        </a:solidFill>
        <a:latin typeface="Arial" charset="0"/>
        <a:ea typeface="ＭＳ Ｐゴシック" pitchFamily="34" charset="-128"/>
        <a:cs typeface="+mn-cs"/>
      </a:defRPr>
    </a:lvl5pPr>
    <a:lvl6pPr marL="2286000" algn="l" defTabSz="914400" rtl="0" eaLnBrk="1" latinLnBrk="0" hangingPunct="1">
      <a:defRPr kumimoji="1" sz="2000" kern="1200">
        <a:solidFill>
          <a:schemeClr val="tx1"/>
        </a:solidFill>
        <a:latin typeface="Arial" charset="0"/>
        <a:ea typeface="ＭＳ Ｐゴシック" pitchFamily="34" charset="-128"/>
        <a:cs typeface="+mn-cs"/>
      </a:defRPr>
    </a:lvl6pPr>
    <a:lvl7pPr marL="2743200" algn="l" defTabSz="914400" rtl="0" eaLnBrk="1" latinLnBrk="0" hangingPunct="1">
      <a:defRPr kumimoji="1" sz="2000" kern="1200">
        <a:solidFill>
          <a:schemeClr val="tx1"/>
        </a:solidFill>
        <a:latin typeface="Arial" charset="0"/>
        <a:ea typeface="ＭＳ Ｐゴシック" pitchFamily="34" charset="-128"/>
        <a:cs typeface="+mn-cs"/>
      </a:defRPr>
    </a:lvl7pPr>
    <a:lvl8pPr marL="3200400" algn="l" defTabSz="914400" rtl="0" eaLnBrk="1" latinLnBrk="0" hangingPunct="1">
      <a:defRPr kumimoji="1" sz="2000" kern="1200">
        <a:solidFill>
          <a:schemeClr val="tx1"/>
        </a:solidFill>
        <a:latin typeface="Arial" charset="0"/>
        <a:ea typeface="ＭＳ Ｐゴシック" pitchFamily="34" charset="-128"/>
        <a:cs typeface="+mn-cs"/>
      </a:defRPr>
    </a:lvl8pPr>
    <a:lvl9pPr marL="3657600" algn="l" defTabSz="914400" rtl="0" eaLnBrk="1" latinLnBrk="0" hangingPunct="1">
      <a:defRPr kumimoji="1" sz="20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99FF"/>
    <a:srgbClr val="FFFF00"/>
    <a:srgbClr val="FFFF99"/>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665" tIns="46333" rIns="92665" bIns="46333" numCol="1" anchor="t" anchorCtr="0" compatLnSpc="1">
            <a:prstTxWarp prst="textNoShape">
              <a:avLst/>
            </a:prstTxWarp>
          </a:bodyPr>
          <a:lstStyle>
            <a:lvl1pPr algn="l">
              <a:defRPr sz="1200"/>
            </a:lvl1pPr>
          </a:lstStyle>
          <a:p>
            <a:pPr>
              <a:defRPr/>
            </a:pPr>
            <a:endParaRPr lang="en-US"/>
          </a:p>
        </p:txBody>
      </p:sp>
      <p:sp>
        <p:nvSpPr>
          <p:cNvPr id="19459" name="Rectangle 3"/>
          <p:cNvSpPr>
            <a:spLocks noGrp="1" noChangeArrowheads="1"/>
          </p:cNvSpPr>
          <p:nvPr>
            <p:ph type="dt" idx="1"/>
          </p:nvPr>
        </p:nvSpPr>
        <p:spPr bwMode="auto">
          <a:xfrm>
            <a:off x="3935413" y="0"/>
            <a:ext cx="3009900" cy="463550"/>
          </a:xfrm>
          <a:prstGeom prst="rect">
            <a:avLst/>
          </a:prstGeom>
          <a:noFill/>
          <a:ln w="9525">
            <a:noFill/>
            <a:miter lim="800000"/>
            <a:headEnd/>
            <a:tailEnd/>
          </a:ln>
          <a:effectLst/>
        </p:spPr>
        <p:txBody>
          <a:bodyPr vert="horz" wrap="square" lIns="92665" tIns="46333" rIns="92665" bIns="46333"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55700" y="695325"/>
            <a:ext cx="4635500" cy="3476625"/>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95325" y="4403725"/>
            <a:ext cx="5556250" cy="4171950"/>
          </a:xfrm>
          <a:prstGeom prst="rect">
            <a:avLst/>
          </a:prstGeom>
          <a:noFill/>
          <a:ln w="9525">
            <a:noFill/>
            <a:miter lim="800000"/>
            <a:headEnd/>
            <a:tailEnd/>
          </a:ln>
          <a:effectLst/>
        </p:spPr>
        <p:txBody>
          <a:bodyPr vert="horz" wrap="square" lIns="92665" tIns="46333" rIns="92665" bIns="463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05863"/>
            <a:ext cx="3009900" cy="463550"/>
          </a:xfrm>
          <a:prstGeom prst="rect">
            <a:avLst/>
          </a:prstGeom>
          <a:noFill/>
          <a:ln w="9525">
            <a:noFill/>
            <a:miter lim="800000"/>
            <a:headEnd/>
            <a:tailEnd/>
          </a:ln>
          <a:effectLst/>
        </p:spPr>
        <p:txBody>
          <a:bodyPr vert="horz" wrap="square" lIns="92665" tIns="46333" rIns="92665" bIns="46333" numCol="1" anchor="b" anchorCtr="0" compatLnSpc="1">
            <a:prstTxWarp prst="textNoShape">
              <a:avLst/>
            </a:prstTxWarp>
          </a:bodyPr>
          <a:lstStyle>
            <a:lvl1pPr algn="l">
              <a:defRPr sz="1200"/>
            </a:lvl1pPr>
          </a:lstStyle>
          <a:p>
            <a:pPr>
              <a:defRPr/>
            </a:pPr>
            <a:endParaRPr lang="en-US"/>
          </a:p>
        </p:txBody>
      </p:sp>
      <p:sp>
        <p:nvSpPr>
          <p:cNvPr id="19463" name="Rectangle 7"/>
          <p:cNvSpPr>
            <a:spLocks noGrp="1" noChangeArrowheads="1"/>
          </p:cNvSpPr>
          <p:nvPr>
            <p:ph type="sldNum" sz="quarter" idx="5"/>
          </p:nvPr>
        </p:nvSpPr>
        <p:spPr bwMode="auto">
          <a:xfrm>
            <a:off x="3935413" y="8805863"/>
            <a:ext cx="3009900" cy="463550"/>
          </a:xfrm>
          <a:prstGeom prst="rect">
            <a:avLst/>
          </a:prstGeom>
          <a:noFill/>
          <a:ln w="9525">
            <a:noFill/>
            <a:miter lim="800000"/>
            <a:headEnd/>
            <a:tailEnd/>
          </a:ln>
          <a:effectLst/>
        </p:spPr>
        <p:txBody>
          <a:bodyPr vert="horz" wrap="square" lIns="92665" tIns="46333" rIns="92665" bIns="46333" numCol="1" anchor="b" anchorCtr="0" compatLnSpc="1">
            <a:prstTxWarp prst="textNoShape">
              <a:avLst/>
            </a:prstTxWarp>
          </a:bodyPr>
          <a:lstStyle>
            <a:lvl1pPr algn="r">
              <a:defRPr sz="1200"/>
            </a:lvl1pPr>
          </a:lstStyle>
          <a:p>
            <a:pPr>
              <a:defRPr/>
            </a:pPr>
            <a:fld id="{92F05E61-8835-4CCE-886A-C9FF947BCC3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3F0EC54-2391-4225-B249-3BF46FECA857}" type="slidenum">
              <a:rPr lang="en-US" smtClean="0"/>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CB1E3D00-733F-4742-86A1-4396B0A35CFC}"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371EF2F-74D7-4CF7-A42C-6C82AAF5D3B9}" type="slidenum">
              <a:rPr lang="en-US" smtClean="0"/>
              <a:pPr/>
              <a:t>3</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C83A7D4-BF68-4EEB-B694-AE3E8A44C99E}" type="slidenum">
              <a:rPr lang="en-US" smtClean="0"/>
              <a:pPr/>
              <a:t>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78AAA8-5D0D-488E-97E7-00F677A3581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F8A52C-1FB6-4AE9-94E2-07C8C5895108}"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32B9455-B2D7-4095-BE01-CB9F0BB6FCB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14E06CA-3493-4DA1-A11B-2D86F5BF8F4E}"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BF120A4-9BA0-4FA9-9874-1AD3A9CF44B7}"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5A6FB8-78AF-4A45-B8FF-7E68D8D402F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97EE48E-7D99-44CF-B074-C304C34E8CB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4DC8563-1FE5-41C2-8982-05E9FE778DB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9D2FF11-8158-4B4D-ADA0-0FF75013605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B36D3CE-A768-4DAF-9759-18C96A85E80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7E78812-E7B7-47C6-93E4-01C21C97CD82}"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0450F24-3AD4-48DC-87F4-C5760D31E140}"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63CBA1-2B22-4703-BF10-560DA1246774}"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706C6D4-5E12-4691-8838-35F59393F09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34"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34"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34"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34" charset="-128"/>
        </a:defRPr>
      </a:lvl5pPr>
      <a:lvl6pPr marL="457200" algn="ctr" rtl="0" fontAlgn="base">
        <a:spcBef>
          <a:spcPct val="0"/>
        </a:spcBef>
        <a:spcAft>
          <a:spcPct val="0"/>
        </a:spcAft>
        <a:defRPr kumimoji="1" sz="4400">
          <a:solidFill>
            <a:schemeClr val="tx2"/>
          </a:solidFill>
          <a:latin typeface="Arial" charset="0"/>
          <a:ea typeface="ＭＳ Ｐゴシック" pitchFamily="34" charset="-128"/>
        </a:defRPr>
      </a:lvl6pPr>
      <a:lvl7pPr marL="914400" algn="ctr" rtl="0" fontAlgn="base">
        <a:spcBef>
          <a:spcPct val="0"/>
        </a:spcBef>
        <a:spcAft>
          <a:spcPct val="0"/>
        </a:spcAft>
        <a:defRPr kumimoji="1" sz="4400">
          <a:solidFill>
            <a:schemeClr val="tx2"/>
          </a:solidFill>
          <a:latin typeface="Arial" charset="0"/>
          <a:ea typeface="ＭＳ Ｐゴシック" pitchFamily="34" charset="-128"/>
        </a:defRPr>
      </a:lvl7pPr>
      <a:lvl8pPr marL="1371600" algn="ctr" rtl="0" fontAlgn="base">
        <a:spcBef>
          <a:spcPct val="0"/>
        </a:spcBef>
        <a:spcAft>
          <a:spcPct val="0"/>
        </a:spcAft>
        <a:defRPr kumimoji="1" sz="4400">
          <a:solidFill>
            <a:schemeClr val="tx2"/>
          </a:solidFill>
          <a:latin typeface="Arial" charset="0"/>
          <a:ea typeface="ＭＳ Ｐゴシック" pitchFamily="34" charset="-128"/>
        </a:defRPr>
      </a:lvl8pPr>
      <a:lvl9pPr marL="1828800" algn="ctr" rtl="0" fontAlgn="base">
        <a:spcBef>
          <a:spcPct val="0"/>
        </a:spcBef>
        <a:spcAft>
          <a:spcPct val="0"/>
        </a:spcAft>
        <a:defRPr kumimoji="1" sz="44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5888"/>
            <a:ext cx="8886825" cy="1470025"/>
          </a:xfrm>
        </p:spPr>
        <p:txBody>
          <a:bodyPr/>
          <a:lstStyle/>
          <a:p>
            <a:pPr eaLnBrk="1" hangingPunct="1"/>
            <a:r>
              <a:rPr lang="en-US" altLang="ja-JP" sz="6000" b="1" smtClean="0">
                <a:solidFill>
                  <a:schemeClr val="bg1"/>
                </a:solidFill>
                <a:latin typeface="Comic Sans MS" pitchFamily="66" charset="0"/>
              </a:rPr>
              <a:t>Is Jeff human?</a:t>
            </a:r>
          </a:p>
        </p:txBody>
      </p:sp>
      <p:sp>
        <p:nvSpPr>
          <p:cNvPr id="2051" name="Rectangle 3"/>
          <p:cNvSpPr>
            <a:spLocks noGrp="1" noChangeArrowheads="1"/>
          </p:cNvSpPr>
          <p:nvPr>
            <p:ph type="subTitle" idx="1"/>
          </p:nvPr>
        </p:nvSpPr>
        <p:spPr>
          <a:xfrm>
            <a:off x="3635375" y="2997200"/>
            <a:ext cx="5184775" cy="3384550"/>
          </a:xfrm>
          <a:noFill/>
          <a:ln>
            <a:solidFill>
              <a:schemeClr val="tx2"/>
            </a:solidFill>
          </a:ln>
        </p:spPr>
        <p:txBody>
          <a:bodyPr/>
          <a:lstStyle/>
          <a:p>
            <a:pPr algn="l" eaLnBrk="1" hangingPunct="1"/>
            <a:r>
              <a:rPr lang="en-US" altLang="ja-JP" sz="2000" smtClean="0">
                <a:solidFill>
                  <a:schemeClr val="bg1"/>
                </a:solidFill>
                <a:latin typeface="Comic Sans MS" pitchFamily="66" charset="0"/>
              </a:rPr>
              <a:t>With a partner make a table and list the similarities and differences between Jeff and modern humans.</a:t>
            </a:r>
          </a:p>
          <a:p>
            <a:pPr algn="l" eaLnBrk="1" hangingPunct="1"/>
            <a:endParaRPr lang="en-US" altLang="ja-JP" sz="2000" smtClean="0">
              <a:solidFill>
                <a:schemeClr val="bg1"/>
              </a:solidFill>
              <a:latin typeface="Comic Sans MS" pitchFamily="66" charset="0"/>
            </a:endParaRPr>
          </a:p>
          <a:p>
            <a:pPr algn="l" eaLnBrk="1" hangingPunct="1"/>
            <a:r>
              <a:rPr lang="en-US" altLang="ja-JP" sz="2000" smtClean="0">
                <a:solidFill>
                  <a:schemeClr val="bg1"/>
                </a:solidFill>
                <a:latin typeface="Comic Sans MS" pitchFamily="66" charset="0"/>
              </a:rPr>
              <a:t>Consider:</a:t>
            </a:r>
          </a:p>
          <a:p>
            <a:pPr algn="l" eaLnBrk="1" hangingPunct="1">
              <a:buFont typeface="Wingdings" pitchFamily="2" charset="2"/>
              <a:buChar char="n"/>
            </a:pPr>
            <a:r>
              <a:rPr lang="en-US" altLang="ja-JP" sz="2000" smtClean="0">
                <a:solidFill>
                  <a:schemeClr val="bg1"/>
                </a:solidFill>
                <a:latin typeface="Comic Sans MS" pitchFamily="66" charset="0"/>
              </a:rPr>
              <a:t>Appearance</a:t>
            </a:r>
          </a:p>
          <a:p>
            <a:pPr algn="l" eaLnBrk="1" hangingPunct="1">
              <a:buFont typeface="Wingdings" pitchFamily="2" charset="2"/>
              <a:buChar char="n"/>
            </a:pPr>
            <a:r>
              <a:rPr lang="en-US" altLang="ja-JP" sz="2000" smtClean="0">
                <a:solidFill>
                  <a:schemeClr val="bg1"/>
                </a:solidFill>
                <a:latin typeface="Comic Sans MS" pitchFamily="66" charset="0"/>
              </a:rPr>
              <a:t>Diet</a:t>
            </a:r>
          </a:p>
          <a:p>
            <a:pPr algn="l" eaLnBrk="1" hangingPunct="1">
              <a:buFont typeface="Wingdings" pitchFamily="2" charset="2"/>
              <a:buChar char="n"/>
            </a:pPr>
            <a:r>
              <a:rPr lang="en-US" altLang="ja-JP" sz="2000" smtClean="0">
                <a:solidFill>
                  <a:schemeClr val="bg1"/>
                </a:solidFill>
                <a:latin typeface="Comic Sans MS" pitchFamily="66" charset="0"/>
              </a:rPr>
              <a:t>Culture</a:t>
            </a:r>
          </a:p>
          <a:p>
            <a:pPr algn="l" eaLnBrk="1" hangingPunct="1">
              <a:buFont typeface="Wingdings" pitchFamily="2" charset="2"/>
              <a:buChar char="n"/>
            </a:pPr>
            <a:endParaRPr lang="en-US" altLang="ja-JP" sz="2800" smtClean="0"/>
          </a:p>
        </p:txBody>
      </p:sp>
      <p:pic>
        <p:nvPicPr>
          <p:cNvPr id="2053" name="Picture 5" descr="image?id=64083&amp;rendTypeId=4"/>
          <p:cNvPicPr>
            <a:picLocks noChangeAspect="1" noChangeArrowheads="1"/>
          </p:cNvPicPr>
          <p:nvPr/>
        </p:nvPicPr>
        <p:blipFill>
          <a:blip r:embed="rId3" cstate="print"/>
          <a:srcRect/>
          <a:stretch>
            <a:fillRect/>
          </a:stretch>
        </p:blipFill>
        <p:spPr bwMode="auto">
          <a:xfrm>
            <a:off x="395288" y="1484313"/>
            <a:ext cx="2871787" cy="4608512"/>
          </a:xfrm>
          <a:prstGeom prst="rect">
            <a:avLst/>
          </a:prstGeom>
          <a:noFill/>
          <a:ln w="9525">
            <a:noFill/>
            <a:miter lim="800000"/>
            <a:headEnd/>
            <a:tailEnd/>
          </a:ln>
        </p:spPr>
      </p:pic>
      <p:sp>
        <p:nvSpPr>
          <p:cNvPr id="2" name="Text Box 6"/>
          <p:cNvSpPr txBox="1">
            <a:spLocks noChangeArrowheads="1"/>
          </p:cNvSpPr>
          <p:nvPr/>
        </p:nvSpPr>
        <p:spPr bwMode="auto">
          <a:xfrm>
            <a:off x="3708400" y="1557338"/>
            <a:ext cx="4897438" cy="366712"/>
          </a:xfrm>
          <a:prstGeom prst="rect">
            <a:avLst/>
          </a:prstGeom>
          <a:noFill/>
          <a:ln w="9525">
            <a:noFill/>
            <a:miter lim="800000"/>
            <a:headEnd/>
            <a:tailEnd/>
          </a:ln>
        </p:spPr>
        <p:txBody>
          <a:bodyPr>
            <a:spAutoFit/>
          </a:bodyPr>
          <a:lstStyle/>
          <a:p>
            <a:pPr>
              <a:spcBef>
                <a:spcPct val="50000"/>
              </a:spcBef>
            </a:pPr>
            <a:endParaRPr lang="en-US" sz="1800"/>
          </a:p>
        </p:txBody>
      </p:sp>
      <p:sp>
        <p:nvSpPr>
          <p:cNvPr id="2056" name="Text Box 8"/>
          <p:cNvSpPr txBox="1">
            <a:spLocks noChangeArrowheads="1"/>
          </p:cNvSpPr>
          <p:nvPr/>
        </p:nvSpPr>
        <p:spPr bwMode="auto">
          <a:xfrm>
            <a:off x="3635375" y="1557338"/>
            <a:ext cx="5184775" cy="1320800"/>
          </a:xfrm>
          <a:prstGeom prst="rect">
            <a:avLst/>
          </a:prstGeom>
          <a:noFill/>
          <a:ln w="9525">
            <a:solidFill>
              <a:schemeClr val="tx1"/>
            </a:solidFill>
            <a:miter lim="800000"/>
            <a:headEnd/>
            <a:tailEnd/>
          </a:ln>
        </p:spPr>
        <p:txBody>
          <a:bodyPr>
            <a:spAutoFit/>
          </a:bodyPr>
          <a:lstStyle/>
          <a:p>
            <a:pPr algn="l">
              <a:spcBef>
                <a:spcPct val="50000"/>
              </a:spcBef>
            </a:pPr>
            <a:r>
              <a:rPr lang="en-US" altLang="ja-JP">
                <a:solidFill>
                  <a:schemeClr val="bg1"/>
                </a:solidFill>
                <a:latin typeface="Comic Sans MS" pitchFamily="66" charset="0"/>
              </a:rPr>
              <a:t>Meet Jeff. </a:t>
            </a:r>
          </a:p>
          <a:p>
            <a:pPr algn="l">
              <a:spcBef>
                <a:spcPct val="50000"/>
              </a:spcBef>
            </a:pPr>
            <a:r>
              <a:rPr lang="en-US" altLang="ja-JP">
                <a:solidFill>
                  <a:schemeClr val="bg1"/>
                </a:solidFill>
                <a:latin typeface="Comic Sans MS" pitchFamily="66" charset="0"/>
              </a:rPr>
              <a:t>What are your impressions of him?</a:t>
            </a:r>
          </a:p>
          <a:p>
            <a:pPr algn="l">
              <a:spcBef>
                <a:spcPct val="50000"/>
              </a:spcBef>
            </a:pPr>
            <a:r>
              <a:rPr lang="en-US" altLang="ja-JP">
                <a:solidFill>
                  <a:schemeClr val="bg1"/>
                </a:solidFill>
                <a:latin typeface="Comic Sans MS" pitchFamily="66" charset="0"/>
              </a:rPr>
              <a:t>What is 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500" fill="hold"/>
                                        <p:tgtEl>
                                          <p:spTgt spid="2053"/>
                                        </p:tgtEl>
                                        <p:attrNameLst>
                                          <p:attrName>ppt_x</p:attrName>
                                        </p:attrNameLst>
                                      </p:cBhvr>
                                      <p:tavLst>
                                        <p:tav tm="0">
                                          <p:val>
                                            <p:strVal val="1+#ppt_w/2"/>
                                          </p:val>
                                        </p:tav>
                                        <p:tav tm="100000">
                                          <p:val>
                                            <p:strVal val="#ppt_x"/>
                                          </p:val>
                                        </p:tav>
                                      </p:tavLst>
                                    </p:anim>
                                    <p:anim calcmode="lin" valueType="num">
                                      <p:cBhvr additive="base">
                                        <p:cTn id="8"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6"/>
                                        </p:tgtEl>
                                        <p:attrNameLst>
                                          <p:attrName>style.visibility</p:attrName>
                                        </p:attrNameLst>
                                      </p:cBhvr>
                                      <p:to>
                                        <p:strVal val="visible"/>
                                      </p:to>
                                    </p:set>
                                    <p:anim calcmode="lin" valueType="num">
                                      <p:cBhvr additive="base">
                                        <p:cTn id="13" dur="500" fill="hold"/>
                                        <p:tgtEl>
                                          <p:spTgt spid="2056"/>
                                        </p:tgtEl>
                                        <p:attrNameLst>
                                          <p:attrName>ppt_x</p:attrName>
                                        </p:attrNameLst>
                                      </p:cBhvr>
                                      <p:tavLst>
                                        <p:tav tm="0">
                                          <p:val>
                                            <p:strVal val="1+#ppt_w/2"/>
                                          </p:val>
                                        </p:tav>
                                        <p:tav tm="100000">
                                          <p:val>
                                            <p:strVal val="#ppt_x"/>
                                          </p:val>
                                        </p:tav>
                                      </p:tavLst>
                                    </p:anim>
                                    <p:anim calcmode="lin" valueType="num">
                                      <p:cBhvr additive="base">
                                        <p:cTn id="14" dur="500" fill="hold"/>
                                        <p:tgtEl>
                                          <p:spTgt spid="205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1+#ppt_w/2"/>
                                          </p:val>
                                        </p:tav>
                                        <p:tav tm="100000">
                                          <p:val>
                                            <p:strVal val="#ppt_x"/>
                                          </p:val>
                                        </p:tav>
                                      </p:tavLst>
                                    </p:anim>
                                    <p:anim calcmode="lin" valueType="num">
                                      <p:cBhvr additive="base">
                                        <p:cTn id="20"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51">
                                            <p:bg/>
                                          </p:spTgt>
                                        </p:tgtEl>
                                        <p:attrNameLst>
                                          <p:attrName>style.visibility</p:attrName>
                                        </p:attrNameLst>
                                      </p:cBhvr>
                                      <p:to>
                                        <p:strVal val="visible"/>
                                      </p:to>
                                    </p:set>
                                    <p:anim calcmode="lin" valueType="num">
                                      <p:cBhvr additive="base">
                                        <p:cTn id="25" dur="500" fill="hold"/>
                                        <p:tgtEl>
                                          <p:spTgt spid="2051">
                                            <p:bg/>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51">
                                            <p:bg/>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051">
                                            <p:txEl>
                                              <p:pRg st="0" end="0"/>
                                            </p:txEl>
                                          </p:spTgt>
                                        </p:tgtEl>
                                        <p:attrNameLst>
                                          <p:attrName>style.visibility</p:attrName>
                                        </p:attrNameLst>
                                      </p:cBhvr>
                                      <p:to>
                                        <p:strVal val="visible"/>
                                      </p:to>
                                    </p:set>
                                    <p:anim calcmode="lin" valueType="num">
                                      <p:cBhvr additive="base">
                                        <p:cTn id="29"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051">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051">
                                            <p:txEl>
                                              <p:pRg st="2" end="2"/>
                                            </p:txEl>
                                          </p:spTgt>
                                        </p:tgtEl>
                                        <p:attrNameLst>
                                          <p:attrName>style.visibility</p:attrName>
                                        </p:attrNameLst>
                                      </p:cBhvr>
                                      <p:to>
                                        <p:strVal val="visible"/>
                                      </p:to>
                                    </p:set>
                                    <p:anim calcmode="lin" valueType="num">
                                      <p:cBhvr additive="base">
                                        <p:cTn id="33"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051">
                                            <p:txEl>
                                              <p:pRg st="2" end="2"/>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051">
                                            <p:txEl>
                                              <p:pRg st="3" end="3"/>
                                            </p:txEl>
                                          </p:spTgt>
                                        </p:tgtEl>
                                        <p:attrNameLst>
                                          <p:attrName>style.visibility</p:attrName>
                                        </p:attrNameLst>
                                      </p:cBhvr>
                                      <p:to>
                                        <p:strVal val="visible"/>
                                      </p:to>
                                    </p:set>
                                    <p:anim calcmode="lin" valueType="num">
                                      <p:cBhvr additive="base">
                                        <p:cTn id="37" dur="500" fill="hold"/>
                                        <p:tgtEl>
                                          <p:spTgt spid="2051">
                                            <p:txEl>
                                              <p:pRg st="3" end="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51">
                                            <p:txEl>
                                              <p:pRg st="3" end="3"/>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051">
                                            <p:txEl>
                                              <p:pRg st="4" end="4"/>
                                            </p:txEl>
                                          </p:spTgt>
                                        </p:tgtEl>
                                        <p:attrNameLst>
                                          <p:attrName>style.visibility</p:attrName>
                                        </p:attrNameLst>
                                      </p:cBhvr>
                                      <p:to>
                                        <p:strVal val="visible"/>
                                      </p:to>
                                    </p:set>
                                    <p:anim calcmode="lin" valueType="num">
                                      <p:cBhvr additive="base">
                                        <p:cTn id="41" dur="500" fill="hold"/>
                                        <p:tgtEl>
                                          <p:spTgt spid="2051">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051">
                                            <p:txEl>
                                              <p:pRg st="4" end="4"/>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051">
                                            <p:txEl>
                                              <p:pRg st="5" end="5"/>
                                            </p:txEl>
                                          </p:spTgt>
                                        </p:tgtEl>
                                        <p:attrNameLst>
                                          <p:attrName>style.visibility</p:attrName>
                                        </p:attrNameLst>
                                      </p:cBhvr>
                                      <p:to>
                                        <p:strVal val="visible"/>
                                      </p:to>
                                    </p:set>
                                    <p:anim calcmode="lin" valueType="num">
                                      <p:cBhvr additive="base">
                                        <p:cTn id="45" dur="500" fill="hold"/>
                                        <p:tgtEl>
                                          <p:spTgt spid="2051">
                                            <p:txEl>
                                              <p:pRg st="5" end="5"/>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20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animBg="1"/>
      <p:bldP spid="2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solidFill>
                  <a:schemeClr val="bg1"/>
                </a:solidFill>
                <a:latin typeface="Comic Sans MS" pitchFamily="66" charset="0"/>
              </a:rPr>
              <a:t>Hominids vs. Humans</a:t>
            </a:r>
          </a:p>
        </p:txBody>
      </p:sp>
      <p:graphicFrame>
        <p:nvGraphicFramePr>
          <p:cNvPr id="4" name="Content Placeholder 3"/>
          <p:cNvGraphicFramePr>
            <a:graphicFrameLocks noGrp="1"/>
          </p:cNvGraphicFramePr>
          <p:nvPr>
            <p:ph idx="1"/>
          </p:nvPr>
        </p:nvGraphicFramePr>
        <p:xfrm>
          <a:off x="457200" y="1600200"/>
          <a:ext cx="8229600" cy="3484985"/>
        </p:xfrm>
        <a:graphic>
          <a:graphicData uri="http://schemas.openxmlformats.org/drawingml/2006/table">
            <a:tbl>
              <a:tblPr firstRow="1" bandRow="1">
                <a:tableStyleId>{073A0DAA-6AF3-43AB-8588-CEC1D06C72B9}</a:tableStyleId>
              </a:tblPr>
              <a:tblGrid>
                <a:gridCol w="2743200"/>
                <a:gridCol w="2743200"/>
                <a:gridCol w="2743200"/>
              </a:tblGrid>
              <a:tr h="497855">
                <a:tc>
                  <a:txBody>
                    <a:bodyPr/>
                    <a:lstStyle/>
                    <a:p>
                      <a:r>
                        <a:rPr lang="en-US" dirty="0" smtClean="0"/>
                        <a:t>Hominids</a:t>
                      </a:r>
                      <a:endParaRPr lang="en-US" dirty="0"/>
                    </a:p>
                  </a:txBody>
                  <a:tcPr/>
                </a:tc>
                <a:tc>
                  <a:txBody>
                    <a:bodyPr/>
                    <a:lstStyle/>
                    <a:p>
                      <a:r>
                        <a:rPr lang="en-US" dirty="0" smtClean="0"/>
                        <a:t>Similarities</a:t>
                      </a:r>
                      <a:endParaRPr lang="en-US" dirty="0"/>
                    </a:p>
                  </a:txBody>
                  <a:tcPr/>
                </a:tc>
                <a:tc>
                  <a:txBody>
                    <a:bodyPr/>
                    <a:lstStyle/>
                    <a:p>
                      <a:r>
                        <a:rPr lang="en-US" dirty="0" smtClean="0"/>
                        <a:t>Humans</a:t>
                      </a:r>
                      <a:endParaRPr lang="en-US" dirty="0"/>
                    </a:p>
                  </a:txBody>
                  <a:tcPr/>
                </a:tc>
              </a:tr>
              <a:tr h="497855">
                <a:tc>
                  <a:txBody>
                    <a:bodyPr/>
                    <a:lstStyle/>
                    <a:p>
                      <a:r>
                        <a:rPr lang="en-US" dirty="0" smtClean="0"/>
                        <a:t>Have</a:t>
                      </a:r>
                      <a:r>
                        <a:rPr lang="en-US" baseline="0" dirty="0" smtClean="0"/>
                        <a:t> to forage for food</a:t>
                      </a:r>
                      <a:endParaRPr lang="en-US" dirty="0"/>
                    </a:p>
                  </a:txBody>
                  <a:tcPr/>
                </a:tc>
                <a:tc>
                  <a:txBody>
                    <a:bodyPr/>
                    <a:lstStyle/>
                    <a:p>
                      <a:r>
                        <a:rPr lang="en-US" dirty="0" smtClean="0"/>
                        <a:t>Walk upright</a:t>
                      </a:r>
                      <a:endParaRPr lang="en-US" dirty="0"/>
                    </a:p>
                  </a:txBody>
                  <a:tcPr/>
                </a:tc>
                <a:tc>
                  <a:txBody>
                    <a:bodyPr/>
                    <a:lstStyle/>
                    <a:p>
                      <a:r>
                        <a:rPr lang="en-US" dirty="0" smtClean="0"/>
                        <a:t>Able to</a:t>
                      </a:r>
                      <a:r>
                        <a:rPr lang="en-US" baseline="0" dirty="0" smtClean="0"/>
                        <a:t> easily obtain food</a:t>
                      </a:r>
                      <a:endParaRPr lang="en-US" dirty="0"/>
                    </a:p>
                  </a:txBody>
                  <a:tcPr/>
                </a:tc>
              </a:tr>
              <a:tr h="497855">
                <a:tc>
                  <a:txBody>
                    <a:bodyPr/>
                    <a:lstStyle/>
                    <a:p>
                      <a:r>
                        <a:rPr lang="en-US" dirty="0" smtClean="0"/>
                        <a:t>Hand to mouth existence</a:t>
                      </a:r>
                      <a:endParaRPr lang="en-US" dirty="0"/>
                    </a:p>
                  </a:txBody>
                  <a:tcPr/>
                </a:tc>
                <a:tc>
                  <a:txBody>
                    <a:bodyPr/>
                    <a:lstStyle/>
                    <a:p>
                      <a:endParaRPr lang="en-US" dirty="0"/>
                    </a:p>
                  </a:txBody>
                  <a:tcPr/>
                </a:tc>
                <a:tc>
                  <a:txBody>
                    <a:bodyPr/>
                    <a:lstStyle/>
                    <a:p>
                      <a:r>
                        <a:rPr lang="en-US" dirty="0" smtClean="0"/>
                        <a:t>Stores food</a:t>
                      </a:r>
                      <a:endParaRPr lang="en-US" dirty="0"/>
                    </a:p>
                  </a:txBody>
                  <a:tcPr/>
                </a:tc>
              </a:tr>
              <a:tr h="497855">
                <a:tc>
                  <a:txBody>
                    <a:bodyPr/>
                    <a:lstStyle/>
                    <a:p>
                      <a:endParaRPr lang="en-US"/>
                    </a:p>
                  </a:txBody>
                  <a:tcPr/>
                </a:tc>
                <a:tc>
                  <a:txBody>
                    <a:bodyPr/>
                    <a:lstStyle/>
                    <a:p>
                      <a:endParaRPr lang="en-US" dirty="0"/>
                    </a:p>
                  </a:txBody>
                  <a:tcPr/>
                </a:tc>
                <a:tc>
                  <a:txBody>
                    <a:bodyPr/>
                    <a:lstStyle/>
                    <a:p>
                      <a:endParaRPr lang="en-US"/>
                    </a:p>
                  </a:txBody>
                  <a:tcPr/>
                </a:tc>
              </a:tr>
              <a:tr h="497855">
                <a:tc>
                  <a:txBody>
                    <a:bodyPr/>
                    <a:lstStyle/>
                    <a:p>
                      <a:endParaRPr lang="en-US"/>
                    </a:p>
                  </a:txBody>
                  <a:tcPr/>
                </a:tc>
                <a:tc>
                  <a:txBody>
                    <a:bodyPr/>
                    <a:lstStyle/>
                    <a:p>
                      <a:endParaRPr lang="en-US"/>
                    </a:p>
                  </a:txBody>
                  <a:tcPr/>
                </a:tc>
                <a:tc>
                  <a:txBody>
                    <a:bodyPr/>
                    <a:lstStyle/>
                    <a:p>
                      <a:endParaRPr lang="en-US"/>
                    </a:p>
                  </a:txBody>
                  <a:tcPr/>
                </a:tc>
              </a:tr>
              <a:tr h="497855">
                <a:tc>
                  <a:txBody>
                    <a:bodyPr/>
                    <a:lstStyle/>
                    <a:p>
                      <a:endParaRPr lang="en-US"/>
                    </a:p>
                  </a:txBody>
                  <a:tcPr/>
                </a:tc>
                <a:tc>
                  <a:txBody>
                    <a:bodyPr/>
                    <a:lstStyle/>
                    <a:p>
                      <a:endParaRPr lang="en-US"/>
                    </a:p>
                  </a:txBody>
                  <a:tcPr/>
                </a:tc>
                <a:tc>
                  <a:txBody>
                    <a:bodyPr/>
                    <a:lstStyle/>
                    <a:p>
                      <a:endParaRPr lang="en-US"/>
                    </a:p>
                  </a:txBody>
                  <a:tcPr/>
                </a:tc>
              </a:tr>
              <a:tr h="497855">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4133" name="TextBox 4"/>
          <p:cNvSpPr txBox="1">
            <a:spLocks noChangeArrowheads="1"/>
          </p:cNvSpPr>
          <p:nvPr/>
        </p:nvSpPr>
        <p:spPr bwMode="auto">
          <a:xfrm>
            <a:off x="539750" y="5373688"/>
            <a:ext cx="8208963" cy="708025"/>
          </a:xfrm>
          <a:prstGeom prst="rect">
            <a:avLst/>
          </a:prstGeom>
          <a:noFill/>
          <a:ln w="9525">
            <a:noFill/>
            <a:miter lim="800000"/>
            <a:headEnd/>
            <a:tailEnd/>
          </a:ln>
        </p:spPr>
        <p:txBody>
          <a:bodyPr>
            <a:spAutoFit/>
          </a:bodyPr>
          <a:lstStyle/>
          <a:p>
            <a:pPr algn="l"/>
            <a:r>
              <a:rPr lang="en-US">
                <a:solidFill>
                  <a:schemeClr val="bg1"/>
                </a:solidFill>
                <a:latin typeface="Comic Sans MS" pitchFamily="66" charset="0"/>
              </a:rPr>
              <a:t>Complete the Venn diagram: consider diet, culture as well as appearance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850900"/>
          </a:xfrm>
        </p:spPr>
        <p:txBody>
          <a:bodyPr/>
          <a:lstStyle/>
          <a:p>
            <a:pPr eaLnBrk="1" hangingPunct="1"/>
            <a:r>
              <a:rPr lang="en-US" altLang="ja-JP" smtClean="0">
                <a:solidFill>
                  <a:schemeClr val="bg1"/>
                </a:solidFill>
                <a:latin typeface="Comic Sans MS" pitchFamily="66" charset="0"/>
              </a:rPr>
              <a:t>Matching Exercise</a:t>
            </a:r>
          </a:p>
        </p:txBody>
      </p:sp>
      <p:graphicFrame>
        <p:nvGraphicFramePr>
          <p:cNvPr id="15363" name="Group 3"/>
          <p:cNvGraphicFramePr>
            <a:graphicFrameLocks noGrp="1"/>
          </p:cNvGraphicFramePr>
          <p:nvPr>
            <p:ph type="body" idx="4294967295"/>
          </p:nvPr>
        </p:nvGraphicFramePr>
        <p:xfrm>
          <a:off x="468313" y="1628775"/>
          <a:ext cx="2124075" cy="4824098"/>
        </p:xfrm>
        <a:graphic>
          <a:graphicData uri="http://schemas.openxmlformats.org/drawingml/2006/table">
            <a:tbl>
              <a:tblPr/>
              <a:tblGrid>
                <a:gridCol w="2124075"/>
              </a:tblGrid>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Prehistory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Hominids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Anthropologist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Paleontologist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Artifact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Radiocarbon dating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Nomads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Culture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smtClean="0">
                          <a:ln>
                            <a:noFill/>
                          </a:ln>
                          <a:solidFill>
                            <a:schemeClr val="bg1"/>
                          </a:solidFill>
                          <a:effectLst/>
                          <a:latin typeface="Comic Sans MS" pitchFamily="66" charset="0"/>
                          <a:ea typeface="ＭＳ Ｐゴシック" pitchFamily="34" charset="-128"/>
                        </a:rPr>
                        <a:t>Technology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387" name="Group 27"/>
          <p:cNvGraphicFramePr>
            <a:graphicFrameLocks noGrp="1"/>
          </p:cNvGraphicFramePr>
          <p:nvPr>
            <p:ph idx="1"/>
          </p:nvPr>
        </p:nvGraphicFramePr>
        <p:xfrm>
          <a:off x="3203575" y="1628775"/>
          <a:ext cx="5723756" cy="4585020"/>
        </p:xfrm>
        <a:graphic>
          <a:graphicData uri="http://schemas.openxmlformats.org/drawingml/2006/table">
            <a:tbl>
              <a:tblPr/>
              <a:tblGrid>
                <a:gridCol w="5723756"/>
              </a:tblGrid>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Period of history before people developed writing.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Human</a:t>
                      </a:r>
                      <a:r>
                        <a:rPr kumimoji="1" lang="en-US" altLang="ja-JP" sz="1800" b="1" i="0" u="sng" strike="noStrike" cap="none" normalizeH="0" baseline="0" dirty="0" smtClean="0">
                          <a:ln>
                            <a:noFill/>
                          </a:ln>
                          <a:solidFill>
                            <a:schemeClr val="bg1"/>
                          </a:solidFill>
                          <a:effectLst/>
                          <a:latin typeface="Comic Sans MS" pitchFamily="66" charset="0"/>
                          <a:ea typeface="ＭＳ Ｐゴシック" pitchFamily="34" charset="-128"/>
                        </a:rPr>
                        <a:t>like</a:t>
                      </a: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 creatures.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A person who studies hominids.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Studies fossil remains to determine the characteristics of different prehistoric periods.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Any objects shaped by human hands.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A technique for determining age of remains.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People who move constantly in search for food.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A way of life.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bg1"/>
                          </a:solidFill>
                          <a:effectLst/>
                          <a:latin typeface="Comic Sans MS" pitchFamily="66" charset="0"/>
                          <a:ea typeface="ＭＳ Ｐゴシック" pitchFamily="34" charset="-128"/>
                        </a:rPr>
                        <a:t>The skills and useful knowledge available to people for collected material and making objects necessary for survival.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0-#ppt_w/2"/>
                                          </p:val>
                                        </p:tav>
                                        <p:tav tm="100000">
                                          <p:val>
                                            <p:strVal val="#ppt_x"/>
                                          </p:val>
                                        </p:tav>
                                      </p:tavLst>
                                    </p:anim>
                                    <p:anim calcmode="lin" valueType="num">
                                      <p:cBhvr additive="base">
                                        <p:cTn id="8"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387"/>
                                        </p:tgtEl>
                                        <p:attrNameLst>
                                          <p:attrName>style.visibility</p:attrName>
                                        </p:attrNameLst>
                                      </p:cBhvr>
                                      <p:to>
                                        <p:strVal val="visible"/>
                                      </p:to>
                                    </p:set>
                                    <p:anim calcmode="lin" valueType="num">
                                      <p:cBhvr additive="base">
                                        <p:cTn id="13" dur="500" fill="hold"/>
                                        <p:tgtEl>
                                          <p:spTgt spid="15387"/>
                                        </p:tgtEl>
                                        <p:attrNameLst>
                                          <p:attrName>ppt_x</p:attrName>
                                        </p:attrNameLst>
                                      </p:cBhvr>
                                      <p:tavLst>
                                        <p:tav tm="0">
                                          <p:val>
                                            <p:strVal val="1+#ppt_w/2"/>
                                          </p:val>
                                        </p:tav>
                                        <p:tav tm="100000">
                                          <p:val>
                                            <p:strVal val="#ppt_x"/>
                                          </p:val>
                                        </p:tav>
                                      </p:tavLst>
                                    </p:anim>
                                    <p:anim calcmode="lin" valueType="num">
                                      <p:cBhvr additive="base">
                                        <p:cTn id="14" dur="500" fill="hold"/>
                                        <p:tgtEl>
                                          <p:spTgt spid="153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0" y="188913"/>
            <a:ext cx="9144000" cy="6408737"/>
          </a:xfrm>
        </p:spPr>
        <p:txBody>
          <a:bodyPr/>
          <a:lstStyle/>
          <a:p>
            <a:pPr algn="ctr" eaLnBrk="1" hangingPunct="1">
              <a:lnSpc>
                <a:spcPct val="80000"/>
              </a:lnSpc>
              <a:buFontTx/>
              <a:buNone/>
            </a:pPr>
            <a:r>
              <a:rPr lang="en-US" altLang="ja-JP" sz="6600" b="1" smtClean="0">
                <a:solidFill>
                  <a:schemeClr val="bg1"/>
                </a:solidFill>
                <a:latin typeface="Comic Sans MS" pitchFamily="66" charset="0"/>
              </a:rPr>
              <a:t>Early Hominids </a:t>
            </a:r>
            <a:endParaRPr lang="en-US" altLang="ja-JP" sz="6600" smtClean="0">
              <a:solidFill>
                <a:schemeClr val="bg1"/>
              </a:solidFill>
              <a:latin typeface="Comic Sans MS" pitchFamily="66" charset="0"/>
            </a:endParaRPr>
          </a:p>
          <a:p>
            <a:pPr eaLnBrk="1" hangingPunct="1">
              <a:lnSpc>
                <a:spcPct val="80000"/>
              </a:lnSpc>
              <a:buFontTx/>
              <a:buNone/>
            </a:pPr>
            <a:r>
              <a:rPr lang="en-US" altLang="ja-JP" sz="2800" smtClean="0">
                <a:solidFill>
                  <a:schemeClr val="bg1"/>
                </a:solidFill>
              </a:rPr>
              <a:t>   </a:t>
            </a:r>
          </a:p>
          <a:p>
            <a:pPr eaLnBrk="1" hangingPunct="1">
              <a:lnSpc>
                <a:spcPct val="80000"/>
              </a:lnSpc>
              <a:buFontTx/>
              <a:buNone/>
            </a:pPr>
            <a:r>
              <a:rPr lang="en-US" altLang="ja-JP" sz="2800" smtClean="0">
                <a:solidFill>
                  <a:schemeClr val="bg1"/>
                </a:solidFill>
              </a:rPr>
              <a:t>	</a:t>
            </a:r>
            <a:r>
              <a:rPr lang="en-US" altLang="ja-JP" sz="2200" smtClean="0">
                <a:solidFill>
                  <a:schemeClr val="bg1"/>
                </a:solidFill>
                <a:latin typeface="Comic Sans MS" pitchFamily="66" charset="0"/>
              </a:rPr>
              <a:t>Human like animals that walked upright were known as hominids. It is believed that the earliest hominids lived around 4.4 million years ago in the humid forests of eastern and southern Africa.</a:t>
            </a:r>
            <a:r>
              <a:rPr lang="en-US" altLang="ja-JP" sz="200" smtClean="0">
                <a:solidFill>
                  <a:schemeClr val="bg1"/>
                </a:solidFill>
              </a:rPr>
              <a:t/>
            </a:r>
            <a:br>
              <a:rPr lang="en-US" altLang="ja-JP" sz="200" smtClean="0">
                <a:solidFill>
                  <a:schemeClr val="bg1"/>
                </a:solidFill>
              </a:rPr>
            </a:br>
            <a:r>
              <a:rPr lang="en-US" altLang="ja-JP" sz="200" smtClean="0">
                <a:solidFill>
                  <a:schemeClr val="bg1"/>
                </a:solidFill>
              </a:rPr>
              <a:t/>
            </a:r>
            <a:br>
              <a:rPr lang="en-US" altLang="ja-JP" sz="200" smtClean="0">
                <a:solidFill>
                  <a:schemeClr val="bg1"/>
                </a:solidFill>
              </a:rPr>
            </a:br>
            <a:endParaRPr lang="en-US" altLang="ja-JP" sz="200" smtClean="0">
              <a:solidFill>
                <a:schemeClr val="bg1"/>
              </a:solidFill>
            </a:endParaRPr>
          </a:p>
          <a:p>
            <a:pPr eaLnBrk="1" hangingPunct="1">
              <a:lnSpc>
                <a:spcPct val="80000"/>
              </a:lnSpc>
            </a:pPr>
            <a:endParaRPr lang="en-US" altLang="ja-JP" sz="2800" smtClean="0">
              <a:solidFill>
                <a:schemeClr val="bg1"/>
              </a:solidFill>
            </a:endParaRPr>
          </a:p>
          <a:p>
            <a:pPr eaLnBrk="1" hangingPunct="1">
              <a:lnSpc>
                <a:spcPct val="80000"/>
              </a:lnSpc>
            </a:pPr>
            <a:endParaRPr lang="en-US" altLang="ja-JP" sz="2800" smtClean="0">
              <a:solidFill>
                <a:schemeClr val="bg1"/>
              </a:solidFill>
            </a:endParaRPr>
          </a:p>
          <a:p>
            <a:pPr eaLnBrk="1" hangingPunct="1">
              <a:lnSpc>
                <a:spcPct val="80000"/>
              </a:lnSpc>
              <a:buFontTx/>
              <a:buNone/>
            </a:pPr>
            <a:r>
              <a:rPr lang="en-US" altLang="ja-JP" sz="2800" smtClean="0">
                <a:solidFill>
                  <a:schemeClr val="bg1"/>
                </a:solidFill>
              </a:rPr>
              <a:t/>
            </a:r>
            <a:br>
              <a:rPr lang="en-US" altLang="ja-JP" sz="2800" smtClean="0">
                <a:solidFill>
                  <a:schemeClr val="bg1"/>
                </a:solidFill>
              </a:rPr>
            </a:br>
            <a:endParaRPr lang="en-US" altLang="ja-JP" sz="2800" smtClean="0">
              <a:solidFill>
                <a:schemeClr val="bg1"/>
              </a:solidFill>
            </a:endParaRPr>
          </a:p>
        </p:txBody>
      </p:sp>
      <p:pic>
        <p:nvPicPr>
          <p:cNvPr id="6147" name="Picture 9" descr="Australopithecus"/>
          <p:cNvPicPr>
            <a:picLocks noChangeAspect="1" noChangeArrowheads="1"/>
          </p:cNvPicPr>
          <p:nvPr/>
        </p:nvPicPr>
        <p:blipFill>
          <a:blip r:embed="rId3" cstate="print"/>
          <a:srcRect/>
          <a:stretch>
            <a:fillRect/>
          </a:stretch>
        </p:blipFill>
        <p:spPr bwMode="auto">
          <a:xfrm>
            <a:off x="971550" y="2708275"/>
            <a:ext cx="2881313" cy="2798763"/>
          </a:xfrm>
          <a:prstGeom prst="rect">
            <a:avLst/>
          </a:prstGeom>
          <a:noFill/>
          <a:ln w="9525">
            <a:noFill/>
            <a:miter lim="800000"/>
            <a:headEnd/>
            <a:tailEnd/>
          </a:ln>
        </p:spPr>
      </p:pic>
      <p:sp>
        <p:nvSpPr>
          <p:cNvPr id="6148" name="Text Box 11"/>
          <p:cNvSpPr txBox="1">
            <a:spLocks noChangeArrowheads="1"/>
          </p:cNvSpPr>
          <p:nvPr/>
        </p:nvSpPr>
        <p:spPr bwMode="auto">
          <a:xfrm>
            <a:off x="4067175" y="2565400"/>
            <a:ext cx="1944688" cy="366713"/>
          </a:xfrm>
          <a:prstGeom prst="rect">
            <a:avLst/>
          </a:prstGeom>
          <a:noFill/>
          <a:ln w="9525">
            <a:noFill/>
            <a:miter lim="800000"/>
            <a:headEnd/>
            <a:tailEnd/>
          </a:ln>
        </p:spPr>
        <p:txBody>
          <a:bodyPr>
            <a:spAutoFit/>
          </a:bodyPr>
          <a:lstStyle/>
          <a:p>
            <a:pPr algn="l"/>
            <a:endParaRPr lang="en-US" sz="1800"/>
          </a:p>
        </p:txBody>
      </p:sp>
      <p:sp>
        <p:nvSpPr>
          <p:cNvPr id="6149" name="Text Box 12"/>
          <p:cNvSpPr txBox="1">
            <a:spLocks noChangeArrowheads="1"/>
          </p:cNvSpPr>
          <p:nvPr/>
        </p:nvSpPr>
        <p:spPr bwMode="auto">
          <a:xfrm>
            <a:off x="4211638" y="2636838"/>
            <a:ext cx="4932362" cy="4570412"/>
          </a:xfrm>
          <a:prstGeom prst="rect">
            <a:avLst/>
          </a:prstGeom>
          <a:noFill/>
          <a:ln w="9525">
            <a:noFill/>
            <a:miter lim="800000"/>
            <a:headEnd/>
            <a:tailEnd/>
          </a:ln>
        </p:spPr>
        <p:txBody>
          <a:bodyPr>
            <a:spAutoFit/>
          </a:bodyPr>
          <a:lstStyle/>
          <a:p>
            <a:pPr algn="l"/>
            <a:r>
              <a:rPr lang="en-US" altLang="ja-JP" sz="2200">
                <a:solidFill>
                  <a:schemeClr val="bg1"/>
                </a:solidFill>
                <a:latin typeface="Comic Sans MS" pitchFamily="66" charset="0"/>
              </a:rPr>
              <a:t>These animals, known as Australopithecus are believed to have been around three to five feet tall, and probably fed on leaves, fruits, and the remains of dead animals. There is no evidence that Australopithecus made their own tools. There is however strong evidence that they used sticks, and bones to help them dig, and defend themselves.</a:t>
            </a:r>
            <a:r>
              <a:rPr lang="en-US" altLang="ja-JP" sz="2200">
                <a:solidFill>
                  <a:schemeClr val="bg1"/>
                </a:solidFill>
              </a:rPr>
              <a:t> </a:t>
            </a:r>
          </a:p>
          <a:p>
            <a:pPr algn="l"/>
            <a:endParaRPr lang="en-US" altLang="ja-JP" sz="2200">
              <a:solidFill>
                <a:schemeClr val="bg1"/>
              </a:solidFill>
            </a:endParaRPr>
          </a:p>
          <a:p>
            <a:pPr algn="l">
              <a:spcBef>
                <a:spcPct val="50000"/>
              </a:spcBef>
            </a:pPr>
            <a:endParaRPr lang="en-US" altLang="ja-JP" sz="180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764704"/>
            <a:ext cx="9144000" cy="5851525"/>
          </a:xfrm>
        </p:spPr>
        <p:txBody>
          <a:bodyPr/>
          <a:lstStyle/>
          <a:p>
            <a:r>
              <a:rPr lang="en-US" sz="3000" dirty="0" smtClean="0">
                <a:solidFill>
                  <a:schemeClr val="bg1"/>
                </a:solidFill>
                <a:latin typeface="Comic Sans MS" pitchFamily="66" charset="0"/>
              </a:rPr>
              <a:t>Scientists are not sure whether a direct relationship connected Australopithecus and human beings.</a:t>
            </a:r>
          </a:p>
          <a:p>
            <a:r>
              <a:rPr lang="en-US" sz="3000" dirty="0" smtClean="0">
                <a:solidFill>
                  <a:schemeClr val="bg1"/>
                </a:solidFill>
                <a:latin typeface="Comic Sans MS" pitchFamily="66" charset="0"/>
              </a:rPr>
              <a:t>They also don’t know when hominids became truly human.</a:t>
            </a:r>
          </a:p>
          <a:p>
            <a:r>
              <a:rPr lang="en-US" sz="3000" dirty="0" smtClean="0">
                <a:solidFill>
                  <a:schemeClr val="bg1"/>
                </a:solidFill>
                <a:latin typeface="Comic Sans MS" pitchFamily="66" charset="0"/>
              </a:rPr>
              <a:t>The word “homo” means human in Latin</a:t>
            </a:r>
          </a:p>
          <a:p>
            <a:r>
              <a:rPr lang="en-US" sz="3000" dirty="0" smtClean="0">
                <a:solidFill>
                  <a:schemeClr val="bg1"/>
                </a:solidFill>
                <a:latin typeface="Comic Sans MS" pitchFamily="66" charset="0"/>
              </a:rPr>
              <a:t>Homo-</a:t>
            </a:r>
            <a:r>
              <a:rPr lang="en-US" sz="3000" dirty="0" err="1" smtClean="0">
                <a:solidFill>
                  <a:schemeClr val="bg1"/>
                </a:solidFill>
                <a:latin typeface="Comic Sans MS" pitchFamily="66" charset="0"/>
              </a:rPr>
              <a:t>hablis</a:t>
            </a:r>
            <a:r>
              <a:rPr lang="en-US" sz="3000" dirty="0" smtClean="0">
                <a:solidFill>
                  <a:schemeClr val="bg1"/>
                </a:solidFill>
                <a:latin typeface="Comic Sans MS" pitchFamily="66" charset="0"/>
              </a:rPr>
              <a:t> = a person with ability (hominid)</a:t>
            </a:r>
          </a:p>
          <a:p>
            <a:r>
              <a:rPr lang="en-US" sz="3000" dirty="0" smtClean="0">
                <a:solidFill>
                  <a:schemeClr val="bg1"/>
                </a:solidFill>
                <a:latin typeface="Comic Sans MS" pitchFamily="66" charset="0"/>
              </a:rPr>
              <a:t>Homo-erectus = person who walks upright (hominid)</a:t>
            </a:r>
          </a:p>
          <a:p>
            <a:r>
              <a:rPr lang="en-US" sz="3000" dirty="0" smtClean="0">
                <a:solidFill>
                  <a:schemeClr val="bg1"/>
                </a:solidFill>
                <a:latin typeface="Comic Sans MS" pitchFamily="66" charset="0"/>
              </a:rPr>
              <a:t>Homo-</a:t>
            </a:r>
            <a:r>
              <a:rPr lang="en-US" sz="3000" dirty="0" err="1" smtClean="0">
                <a:solidFill>
                  <a:schemeClr val="bg1"/>
                </a:solidFill>
                <a:latin typeface="Comic Sans MS" pitchFamily="66" charset="0"/>
              </a:rPr>
              <a:t>sapien</a:t>
            </a:r>
            <a:r>
              <a:rPr lang="en-US" sz="3000" dirty="0" smtClean="0">
                <a:solidFill>
                  <a:schemeClr val="bg1"/>
                </a:solidFill>
                <a:latin typeface="Comic Sans MS" pitchFamily="66" charset="0"/>
              </a:rPr>
              <a:t> = person who thinks (early human)</a:t>
            </a:r>
          </a:p>
          <a:p>
            <a:r>
              <a:rPr lang="en-US" sz="3000" dirty="0" smtClean="0">
                <a:solidFill>
                  <a:schemeClr val="bg1"/>
                </a:solidFill>
                <a:latin typeface="Comic Sans MS" pitchFamily="66" charset="0"/>
              </a:rPr>
              <a:t>All people today belong to homo-sapiens</a:t>
            </a:r>
            <a:endParaRPr lang="en-US" sz="3000" dirty="0">
              <a:solidFill>
                <a:schemeClr val="bg1"/>
              </a:solidFill>
              <a:latin typeface="Comic Sans MS" pitchFamily="66" charset="0"/>
            </a:endParaRPr>
          </a:p>
        </p:txBody>
      </p:sp>
      <p:sp>
        <p:nvSpPr>
          <p:cNvPr id="3" name="TextBox 2"/>
          <p:cNvSpPr txBox="1"/>
          <p:nvPr/>
        </p:nvSpPr>
        <p:spPr>
          <a:xfrm>
            <a:off x="1691680" y="0"/>
            <a:ext cx="5112568" cy="584775"/>
          </a:xfrm>
          <a:prstGeom prst="rect">
            <a:avLst/>
          </a:prstGeom>
          <a:noFill/>
        </p:spPr>
        <p:txBody>
          <a:bodyPr wrap="square" rtlCol="0">
            <a:spAutoFit/>
          </a:bodyPr>
          <a:lstStyle/>
          <a:p>
            <a:r>
              <a:rPr lang="en-US" sz="3200" u="sng" dirty="0" smtClean="0">
                <a:solidFill>
                  <a:schemeClr val="bg1"/>
                </a:solidFill>
                <a:latin typeface="Comic Sans MS" pitchFamily="66" charset="0"/>
              </a:rPr>
              <a:t>Origins of early humans</a:t>
            </a:r>
            <a:endParaRPr lang="en-US" sz="3200" u="sng" dirty="0">
              <a:solidFill>
                <a:schemeClr val="bg1"/>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uman_Migration_Map.jpg"/>
          <p:cNvPicPr>
            <a:picLocks noChangeAspect="1" noChangeArrowheads="1"/>
          </p:cNvPicPr>
          <p:nvPr/>
        </p:nvPicPr>
        <p:blipFill>
          <a:blip r:embed="rId2" cstate="print"/>
          <a:srcRect/>
          <a:stretch>
            <a:fillRect/>
          </a:stretch>
        </p:blipFill>
        <p:spPr bwMode="auto">
          <a:xfrm>
            <a:off x="0" y="620713"/>
            <a:ext cx="9177338" cy="56165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309</Words>
  <Application>Microsoft Office PowerPoint</Application>
  <PresentationFormat>On-screen Show (4:3)</PresentationFormat>
  <Paragraphs>58</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Is Jeff human?</vt:lpstr>
      <vt:lpstr>Hominids vs. Humans</vt:lpstr>
      <vt:lpstr>Matching Exercise</vt:lpstr>
      <vt:lpstr>Slide 4</vt:lpstr>
      <vt:lpstr>Slide 5</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Jeff human or an animal?</dc:title>
  <dc:creator>dean</dc:creator>
  <cp:lastModifiedBy>dbevan</cp:lastModifiedBy>
  <cp:revision>21</cp:revision>
  <dcterms:created xsi:type="dcterms:W3CDTF">2008-08-07T05:57:32Z</dcterms:created>
  <dcterms:modified xsi:type="dcterms:W3CDTF">2012-09-05T07:07:39Z</dcterms:modified>
</cp:coreProperties>
</file>